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258" r:id="rId3"/>
    <p:sldId id="1040" r:id="rId4"/>
    <p:sldId id="1049" r:id="rId5"/>
    <p:sldId id="1078" r:id="rId6"/>
    <p:sldId id="1079" r:id="rId7"/>
    <p:sldId id="1080" r:id="rId8"/>
    <p:sldId id="1081" r:id="rId9"/>
    <p:sldId id="1086" r:id="rId10"/>
    <p:sldId id="1083" r:id="rId11"/>
    <p:sldId id="1082" r:id="rId12"/>
    <p:sldId id="1089" r:id="rId13"/>
    <p:sldId id="1084" r:id="rId14"/>
    <p:sldId id="1091" r:id="rId15"/>
    <p:sldId id="1092" r:id="rId16"/>
    <p:sldId id="1093" r:id="rId17"/>
    <p:sldId id="1085" r:id="rId18"/>
    <p:sldId id="1087" r:id="rId19"/>
    <p:sldId id="1088" r:id="rId20"/>
    <p:sldId id="1073" r:id="rId21"/>
    <p:sldId id="1071" r:id="rId22"/>
    <p:sldId id="1072" r:id="rId23"/>
    <p:sldId id="1074" r:id="rId24"/>
    <p:sldId id="1075" r:id="rId25"/>
    <p:sldId id="1076" r:id="rId26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28"/>
      <p:bold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Muli Light" panose="020B0600000101010101" charset="0"/>
      <p:regular r:id="rId32"/>
      <p:bold r:id="rId33"/>
      <p:italic r:id="rId34"/>
      <p:boldItalic r:id="rId35"/>
    </p:embeddedFont>
    <p:embeddedFont>
      <p:font typeface="Poppins" panose="020B0600000101010101" charset="0"/>
      <p:regular r:id="rId36"/>
      <p:bold r:id="rId37"/>
      <p:italic r:id="rId38"/>
      <p:boldItalic r:id="rId39"/>
    </p:embeddedFont>
    <p:embeddedFont>
      <p:font typeface="Poppins Light" panose="020B0600000101010101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51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79069B-CB89-472A-88E6-B36C00E36C8E}">
  <a:tblStyle styleId="{4279069B-CB89-472A-88E6-B36C00E36C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157" autoAdjust="0"/>
  </p:normalViewPr>
  <p:slideViewPr>
    <p:cSldViewPr snapToGrid="0">
      <p:cViewPr varScale="1">
        <p:scale>
          <a:sx n="119" d="100"/>
          <a:sy n="119" d="100"/>
        </p:scale>
        <p:origin x="13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6EA15A-2915-4FBE-AD6D-1D21DB7AF423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53BE82A0-946F-4AB0-A218-7D2877052FAB}">
      <dgm:prSet phldrT="[텍스트]"/>
      <dgm:spPr/>
      <dgm:t>
        <a:bodyPr/>
        <a:lstStyle/>
        <a:p>
          <a:pPr latinLnBrk="1"/>
          <a:endParaRPr lang="ko-KR" altLang="en-US" dirty="0">
            <a:solidFill>
              <a:schemeClr val="bg1"/>
            </a:solidFill>
          </a:endParaRPr>
        </a:p>
      </dgm:t>
    </dgm:pt>
    <dgm:pt modelId="{F6F1BB86-D012-4CCE-B5C3-45D2925C15EB}" type="sibTrans" cxnId="{EC21B28B-958F-4535-ACF7-71D941583CF2}">
      <dgm:prSet/>
      <dgm:spPr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하늘, 사람, 실외이(가) 표시된 사진&#10;&#10;자동 생성된 설명">
            <a:extLst>
              <a:ext uri="{FF2B5EF4-FFF2-40B4-BE49-F238E27FC236}">
                <a16:creationId xmlns:a16="http://schemas.microsoft.com/office/drawing/2014/main" id="{84A609CD-16D4-4872-B5E3-52C095453E07}"/>
              </a:ext>
            </a:extLst>
          </dgm14:cNvPr>
        </a:ext>
      </dgm:extLst>
    </dgm:pt>
    <dgm:pt modelId="{748AE54E-41E6-475C-B0C7-8E5F399CA517}" type="parTrans" cxnId="{EC21B28B-958F-4535-ACF7-71D941583CF2}">
      <dgm:prSet/>
      <dgm:spPr/>
      <dgm:t>
        <a:bodyPr/>
        <a:lstStyle/>
        <a:p>
          <a:pPr latinLnBrk="1"/>
          <a:endParaRPr lang="ko-KR" altLang="en-US"/>
        </a:p>
      </dgm:t>
    </dgm:pt>
    <dgm:pt modelId="{91A48EC6-2932-4CCA-96CF-3705ED3F7AE1}" type="pres">
      <dgm:prSet presAssocID="{C16EA15A-2915-4FBE-AD6D-1D21DB7AF423}" presName="Name0" presStyleCnt="0">
        <dgm:presLayoutVars>
          <dgm:chMax val="7"/>
          <dgm:chPref val="7"/>
          <dgm:dir/>
        </dgm:presLayoutVars>
      </dgm:prSet>
      <dgm:spPr/>
    </dgm:pt>
    <dgm:pt modelId="{4593179F-A001-457A-9450-E4049D77F8BF}" type="pres">
      <dgm:prSet presAssocID="{C16EA15A-2915-4FBE-AD6D-1D21DB7AF423}" presName="Name1" presStyleCnt="0"/>
      <dgm:spPr/>
    </dgm:pt>
    <dgm:pt modelId="{CD95490E-09B3-4AA4-A916-2F63F7D56B77}" type="pres">
      <dgm:prSet presAssocID="{F6F1BB86-D012-4CCE-B5C3-45D2925C15EB}" presName="picture_1" presStyleCnt="0"/>
      <dgm:spPr/>
    </dgm:pt>
    <dgm:pt modelId="{9B5A16A4-A591-45A4-879F-9ABB305C1E47}" type="pres">
      <dgm:prSet presAssocID="{F6F1BB86-D012-4CCE-B5C3-45D2925C15EB}" presName="pictureRepeatNode" presStyleLbl="alignImgPlace1" presStyleIdx="0" presStyleCnt="1" custScaleX="129031" custScaleY="130857" custLinFactNeighborX="-3454" custLinFactNeighborY="2188"/>
      <dgm:spPr/>
    </dgm:pt>
    <dgm:pt modelId="{67C1230E-49C5-40C0-803B-883AC624818B}" type="pres">
      <dgm:prSet presAssocID="{53BE82A0-946F-4AB0-A218-7D2877052FAB}" presName="text_1" presStyleLbl="node1" presStyleIdx="0" presStyleCnt="0">
        <dgm:presLayoutVars>
          <dgm:bulletEnabled val="1"/>
        </dgm:presLayoutVars>
      </dgm:prSet>
      <dgm:spPr/>
    </dgm:pt>
  </dgm:ptLst>
  <dgm:cxnLst>
    <dgm:cxn modelId="{8C636E02-1408-498D-A288-C07DFC62C098}" type="presOf" srcId="{53BE82A0-946F-4AB0-A218-7D2877052FAB}" destId="{67C1230E-49C5-40C0-803B-883AC624818B}" srcOrd="0" destOrd="0" presId="urn:microsoft.com/office/officeart/2008/layout/CircularPictureCallout"/>
    <dgm:cxn modelId="{EC21B28B-958F-4535-ACF7-71D941583CF2}" srcId="{C16EA15A-2915-4FBE-AD6D-1D21DB7AF423}" destId="{53BE82A0-946F-4AB0-A218-7D2877052FAB}" srcOrd="0" destOrd="0" parTransId="{748AE54E-41E6-475C-B0C7-8E5F399CA517}" sibTransId="{F6F1BB86-D012-4CCE-B5C3-45D2925C15EB}"/>
    <dgm:cxn modelId="{D689BBBD-700C-4391-8A00-B33917998744}" type="presOf" srcId="{F6F1BB86-D012-4CCE-B5C3-45D2925C15EB}" destId="{9B5A16A4-A591-45A4-879F-9ABB305C1E47}" srcOrd="0" destOrd="0" presId="urn:microsoft.com/office/officeart/2008/layout/CircularPictureCallout"/>
    <dgm:cxn modelId="{BE7E4BD7-BBAD-4426-9F5C-E309CE8E28F1}" type="presOf" srcId="{C16EA15A-2915-4FBE-AD6D-1D21DB7AF423}" destId="{91A48EC6-2932-4CCA-96CF-3705ED3F7AE1}" srcOrd="0" destOrd="0" presId="urn:microsoft.com/office/officeart/2008/layout/CircularPictureCallout"/>
    <dgm:cxn modelId="{14EB083A-216A-474B-875B-2A340C1F9049}" type="presParOf" srcId="{91A48EC6-2932-4CCA-96CF-3705ED3F7AE1}" destId="{4593179F-A001-457A-9450-E4049D77F8BF}" srcOrd="0" destOrd="0" presId="urn:microsoft.com/office/officeart/2008/layout/CircularPictureCallout"/>
    <dgm:cxn modelId="{43C84E35-D5D6-4EEB-8E89-D82E10C633A2}" type="presParOf" srcId="{4593179F-A001-457A-9450-E4049D77F8BF}" destId="{CD95490E-09B3-4AA4-A916-2F63F7D56B77}" srcOrd="0" destOrd="0" presId="urn:microsoft.com/office/officeart/2008/layout/CircularPictureCallout"/>
    <dgm:cxn modelId="{6F83F49D-6501-4D80-BE26-56548417242D}" type="presParOf" srcId="{CD95490E-09B3-4AA4-A916-2F63F7D56B77}" destId="{9B5A16A4-A591-45A4-879F-9ABB305C1E47}" srcOrd="0" destOrd="0" presId="urn:microsoft.com/office/officeart/2008/layout/CircularPictureCallout"/>
    <dgm:cxn modelId="{D39896D5-A5DB-4EB3-82D2-24E07241C473}" type="presParOf" srcId="{4593179F-A001-457A-9450-E4049D77F8BF}" destId="{67C1230E-49C5-40C0-803B-883AC624818B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36121E-1552-487F-9936-230A1AA446F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87D89973-4395-4B2A-BEB4-FDA4B95BDF39}">
      <dgm:prSet phldrT="[텍스트]"/>
      <dgm:spPr/>
      <dgm:t>
        <a:bodyPr/>
        <a:lstStyle/>
        <a:p>
          <a:pPr latinLnBrk="1"/>
          <a:r>
            <a:rPr lang="ko-KR" altLang="en-US" dirty="0" err="1"/>
            <a:t>ㅇ</a:t>
          </a:r>
          <a:endParaRPr lang="ko-KR" altLang="en-US" dirty="0"/>
        </a:p>
      </dgm:t>
    </dgm:pt>
    <dgm:pt modelId="{F8B08999-56CA-40F5-A288-8D23EAA2BCE4}" type="parTrans" cxnId="{24F0F4B7-7303-4FCE-9264-499B951EB30F}">
      <dgm:prSet/>
      <dgm:spPr/>
      <dgm:t>
        <a:bodyPr/>
        <a:lstStyle/>
        <a:p>
          <a:pPr latinLnBrk="1"/>
          <a:endParaRPr lang="ko-KR" altLang="en-US"/>
        </a:p>
      </dgm:t>
    </dgm:pt>
    <dgm:pt modelId="{859AAA88-B010-4AE3-85F1-20717940C037}" type="sibTrans" cxnId="{24F0F4B7-7303-4FCE-9264-499B951EB30F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사람, 벽, 실내, 남자이(가) 표시된 사진&#10;&#10;자동 생성된 설명">
            <a:extLst>
              <a:ext uri="{FF2B5EF4-FFF2-40B4-BE49-F238E27FC236}">
                <a16:creationId xmlns:a16="http://schemas.microsoft.com/office/drawing/2014/main" id="{32CCF3CE-7835-463D-9C0E-0D8932AA7278}"/>
              </a:ext>
            </a:extLst>
          </dgm14:cNvPr>
        </a:ext>
      </dgm:extLst>
    </dgm:pt>
    <dgm:pt modelId="{ACB29CBF-CED8-4F54-981D-C87D4397C8D9}" type="pres">
      <dgm:prSet presAssocID="{2D36121E-1552-487F-9936-230A1AA446F1}" presName="Name0" presStyleCnt="0">
        <dgm:presLayoutVars>
          <dgm:chMax val="7"/>
          <dgm:chPref val="7"/>
          <dgm:dir/>
        </dgm:presLayoutVars>
      </dgm:prSet>
      <dgm:spPr/>
    </dgm:pt>
    <dgm:pt modelId="{A4397850-1B2D-41B6-986D-E5AFD30BE553}" type="pres">
      <dgm:prSet presAssocID="{2D36121E-1552-487F-9936-230A1AA446F1}" presName="Name1" presStyleCnt="0"/>
      <dgm:spPr/>
    </dgm:pt>
    <dgm:pt modelId="{C30AB994-AB65-4D57-8CE8-023DE0173575}" type="pres">
      <dgm:prSet presAssocID="{859AAA88-B010-4AE3-85F1-20717940C037}" presName="picture_1" presStyleCnt="0"/>
      <dgm:spPr/>
    </dgm:pt>
    <dgm:pt modelId="{B79449B8-D2C5-459C-BE5F-E57659233D78}" type="pres">
      <dgm:prSet presAssocID="{859AAA88-B010-4AE3-85F1-20717940C037}" presName="pictureRepeatNode" presStyleLbl="alignImgPlace1" presStyleIdx="0" presStyleCnt="1" custScaleX="128965" custScaleY="133825" custLinFactNeighborX="9139" custLinFactNeighborY="12457"/>
      <dgm:spPr/>
    </dgm:pt>
    <dgm:pt modelId="{9E7D4AAA-46A8-47C2-8A36-C4344B073FFE}" type="pres">
      <dgm:prSet presAssocID="{87D89973-4395-4B2A-BEB4-FDA4B95BDF39}" presName="text_1" presStyleLbl="node1" presStyleIdx="0" presStyleCnt="0" custLinFactY="12724" custLinFactNeighborX="-98201" custLinFactNeighborY="100000">
        <dgm:presLayoutVars>
          <dgm:bulletEnabled val="1"/>
        </dgm:presLayoutVars>
      </dgm:prSet>
      <dgm:spPr/>
    </dgm:pt>
  </dgm:ptLst>
  <dgm:cxnLst>
    <dgm:cxn modelId="{52754F04-4861-4D25-9EBE-17C100DBDDEE}" type="presOf" srcId="{859AAA88-B010-4AE3-85F1-20717940C037}" destId="{B79449B8-D2C5-459C-BE5F-E57659233D78}" srcOrd="0" destOrd="0" presId="urn:microsoft.com/office/officeart/2008/layout/CircularPictureCallout"/>
    <dgm:cxn modelId="{0512E339-4B56-4E8A-A911-1323F163756C}" type="presOf" srcId="{2D36121E-1552-487F-9936-230A1AA446F1}" destId="{ACB29CBF-CED8-4F54-981D-C87D4397C8D9}" srcOrd="0" destOrd="0" presId="urn:microsoft.com/office/officeart/2008/layout/CircularPictureCallout"/>
    <dgm:cxn modelId="{24F0F4B7-7303-4FCE-9264-499B951EB30F}" srcId="{2D36121E-1552-487F-9936-230A1AA446F1}" destId="{87D89973-4395-4B2A-BEB4-FDA4B95BDF39}" srcOrd="0" destOrd="0" parTransId="{F8B08999-56CA-40F5-A288-8D23EAA2BCE4}" sibTransId="{859AAA88-B010-4AE3-85F1-20717940C037}"/>
    <dgm:cxn modelId="{D7677CE9-FAD7-4C0A-91E7-8A173FF63D50}" type="presOf" srcId="{87D89973-4395-4B2A-BEB4-FDA4B95BDF39}" destId="{9E7D4AAA-46A8-47C2-8A36-C4344B073FFE}" srcOrd="0" destOrd="0" presId="urn:microsoft.com/office/officeart/2008/layout/CircularPictureCallout"/>
    <dgm:cxn modelId="{69AEC962-8B14-4C90-80B1-F5E7FE3E7756}" type="presParOf" srcId="{ACB29CBF-CED8-4F54-981D-C87D4397C8D9}" destId="{A4397850-1B2D-41B6-986D-E5AFD30BE553}" srcOrd="0" destOrd="0" presId="urn:microsoft.com/office/officeart/2008/layout/CircularPictureCallout"/>
    <dgm:cxn modelId="{9843E576-45AD-410C-8FE4-381B48A6C946}" type="presParOf" srcId="{A4397850-1B2D-41B6-986D-E5AFD30BE553}" destId="{C30AB994-AB65-4D57-8CE8-023DE0173575}" srcOrd="0" destOrd="0" presId="urn:microsoft.com/office/officeart/2008/layout/CircularPictureCallout"/>
    <dgm:cxn modelId="{A6A154AF-D997-4D1A-907E-7C13B83A8022}" type="presParOf" srcId="{C30AB994-AB65-4D57-8CE8-023DE0173575}" destId="{B79449B8-D2C5-459C-BE5F-E57659233D78}" srcOrd="0" destOrd="0" presId="urn:microsoft.com/office/officeart/2008/layout/CircularPictureCallout"/>
    <dgm:cxn modelId="{B4D6663F-5734-41A8-99BD-2A248821513B}" type="presParOf" srcId="{A4397850-1B2D-41B6-986D-E5AFD30BE553}" destId="{9E7D4AAA-46A8-47C2-8A36-C4344B073FFE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71ABBD-28A9-4954-A5E0-17A6C20219A8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9840B39-CC43-484B-B83D-B99A392494EB}">
      <dgm:prSet phldrT="[텍스트]"/>
      <dgm:spPr/>
      <dgm:t>
        <a:bodyPr/>
        <a:lstStyle/>
        <a:p>
          <a:pPr latinLnBrk="1"/>
          <a:r>
            <a:rPr lang="en-US" altLang="ko-KR" dirty="0"/>
            <a:t>1</a:t>
          </a:r>
          <a:endParaRPr lang="ko-KR" altLang="en-US" dirty="0"/>
        </a:p>
      </dgm:t>
    </dgm:pt>
    <dgm:pt modelId="{CCBC3896-4E35-40CF-9E17-95288860FF77}" type="parTrans" cxnId="{7C5A9DA8-8729-4B15-9072-4AE4F8EB1551}">
      <dgm:prSet/>
      <dgm:spPr/>
      <dgm:t>
        <a:bodyPr/>
        <a:lstStyle/>
        <a:p>
          <a:pPr latinLnBrk="1"/>
          <a:endParaRPr lang="ko-KR" altLang="en-US"/>
        </a:p>
      </dgm:t>
    </dgm:pt>
    <dgm:pt modelId="{E4E6FE16-5E5B-40D1-A1F6-C95F3FE6019C}" type="sibTrans" cxnId="{7C5A9DA8-8729-4B15-9072-4AE4F8EB1551}">
      <dgm:prSet/>
      <dgm:spPr>
        <a:blipFill>
          <a:blip xmlns:r="http://schemas.openxmlformats.org/officeDocument/2006/relationships" r:embed="rId1"/>
          <a:srcRect/>
          <a:stretch>
            <a:fillRect t="-2000" b="-2000"/>
          </a:stretch>
        </a:blipFill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사람, 하늘, 실외, 물이(가) 표시된 사진&#10;&#10;자동 생성된 설명">
            <a:extLst>
              <a:ext uri="{FF2B5EF4-FFF2-40B4-BE49-F238E27FC236}">
                <a16:creationId xmlns:a16="http://schemas.microsoft.com/office/drawing/2014/main" id="{8EE42DFB-2E5E-4511-863D-39B76E4C52B4}"/>
              </a:ext>
            </a:extLst>
          </dgm14:cNvPr>
        </a:ext>
      </dgm:extLst>
    </dgm:pt>
    <dgm:pt modelId="{82F42352-A66A-472C-B5DB-786D0A3669BC}" type="pres">
      <dgm:prSet presAssocID="{9171ABBD-28A9-4954-A5E0-17A6C20219A8}" presName="Name0" presStyleCnt="0">
        <dgm:presLayoutVars>
          <dgm:chMax val="7"/>
          <dgm:chPref val="7"/>
          <dgm:dir/>
        </dgm:presLayoutVars>
      </dgm:prSet>
      <dgm:spPr/>
    </dgm:pt>
    <dgm:pt modelId="{46C61EFB-8BB8-4A63-8918-A0922BDF0300}" type="pres">
      <dgm:prSet presAssocID="{9171ABBD-28A9-4954-A5E0-17A6C20219A8}" presName="Name1" presStyleCnt="0"/>
      <dgm:spPr/>
    </dgm:pt>
    <dgm:pt modelId="{861E336F-FA67-438E-90B3-107BEC395FE7}" type="pres">
      <dgm:prSet presAssocID="{E4E6FE16-5E5B-40D1-A1F6-C95F3FE6019C}" presName="picture_1" presStyleCnt="0"/>
      <dgm:spPr/>
    </dgm:pt>
    <dgm:pt modelId="{84BC25AB-1D81-4F77-ADB1-F86044DB7B06}" type="pres">
      <dgm:prSet presAssocID="{E4E6FE16-5E5B-40D1-A1F6-C95F3FE6019C}" presName="pictureRepeatNode" presStyleLbl="alignImgPlace1" presStyleIdx="0" presStyleCnt="1" custScaleX="106076" custScaleY="110634" custLinFactNeighborX="1096" custLinFactNeighborY="19315"/>
      <dgm:spPr/>
    </dgm:pt>
    <dgm:pt modelId="{5FF2634A-EA81-4D59-A4AE-4210FC47BFAC}" type="pres">
      <dgm:prSet presAssocID="{49840B39-CC43-484B-B83D-B99A392494EB}" presName="text_1" presStyleLbl="node1" presStyleIdx="0" presStyleCnt="0" custLinFactX="-11582" custLinFactNeighborX="-100000" custLinFactNeighborY="59935">
        <dgm:presLayoutVars>
          <dgm:bulletEnabled val="1"/>
        </dgm:presLayoutVars>
      </dgm:prSet>
      <dgm:spPr/>
    </dgm:pt>
  </dgm:ptLst>
  <dgm:cxnLst>
    <dgm:cxn modelId="{BC5CF017-77E1-40AD-B4F9-D75D2530E482}" type="presOf" srcId="{49840B39-CC43-484B-B83D-B99A392494EB}" destId="{5FF2634A-EA81-4D59-A4AE-4210FC47BFAC}" srcOrd="0" destOrd="0" presId="urn:microsoft.com/office/officeart/2008/layout/CircularPictureCallout"/>
    <dgm:cxn modelId="{7C1C1634-45C3-4ADF-A7CD-2A03F2E3F3AE}" type="presOf" srcId="{E4E6FE16-5E5B-40D1-A1F6-C95F3FE6019C}" destId="{84BC25AB-1D81-4F77-ADB1-F86044DB7B06}" srcOrd="0" destOrd="0" presId="urn:microsoft.com/office/officeart/2008/layout/CircularPictureCallout"/>
    <dgm:cxn modelId="{0A4F2F8B-E02A-4D0D-AF10-7A36D21D97A1}" type="presOf" srcId="{9171ABBD-28A9-4954-A5E0-17A6C20219A8}" destId="{82F42352-A66A-472C-B5DB-786D0A3669BC}" srcOrd="0" destOrd="0" presId="urn:microsoft.com/office/officeart/2008/layout/CircularPictureCallout"/>
    <dgm:cxn modelId="{7C5A9DA8-8729-4B15-9072-4AE4F8EB1551}" srcId="{9171ABBD-28A9-4954-A5E0-17A6C20219A8}" destId="{49840B39-CC43-484B-B83D-B99A392494EB}" srcOrd="0" destOrd="0" parTransId="{CCBC3896-4E35-40CF-9E17-95288860FF77}" sibTransId="{E4E6FE16-5E5B-40D1-A1F6-C95F3FE6019C}"/>
    <dgm:cxn modelId="{83623F9D-7BD6-468D-AA77-6CCD5E194B07}" type="presParOf" srcId="{82F42352-A66A-472C-B5DB-786D0A3669BC}" destId="{46C61EFB-8BB8-4A63-8918-A0922BDF0300}" srcOrd="0" destOrd="0" presId="urn:microsoft.com/office/officeart/2008/layout/CircularPictureCallout"/>
    <dgm:cxn modelId="{C35EE798-5210-4218-8BFA-C4AE67E15681}" type="presParOf" srcId="{46C61EFB-8BB8-4A63-8918-A0922BDF0300}" destId="{861E336F-FA67-438E-90B3-107BEC395FE7}" srcOrd="0" destOrd="0" presId="urn:microsoft.com/office/officeart/2008/layout/CircularPictureCallout"/>
    <dgm:cxn modelId="{98718AA4-35E7-42F6-81BB-05E3F8E56A6F}" type="presParOf" srcId="{861E336F-FA67-438E-90B3-107BEC395FE7}" destId="{84BC25AB-1D81-4F77-ADB1-F86044DB7B06}" srcOrd="0" destOrd="0" presId="urn:microsoft.com/office/officeart/2008/layout/CircularPictureCallout"/>
    <dgm:cxn modelId="{F875EFF4-0728-47EA-89DF-74E0D8282D10}" type="presParOf" srcId="{46C61EFB-8BB8-4A63-8918-A0922BDF0300}" destId="{5FF2634A-EA81-4D59-A4AE-4210FC47BFAC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5A16A4-A591-45A4-879F-9ABB305C1E47}">
      <dsp:nvSpPr>
        <dsp:cNvPr id="0" name=""/>
        <dsp:cNvSpPr/>
      </dsp:nvSpPr>
      <dsp:spPr>
        <a:xfrm>
          <a:off x="327631" y="140239"/>
          <a:ext cx="1319825" cy="1338502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C1230E-49C5-40C0-803B-883AC624818B}">
      <dsp:nvSpPr>
        <dsp:cNvPr id="0" name=""/>
        <dsp:cNvSpPr/>
      </dsp:nvSpPr>
      <dsp:spPr>
        <a:xfrm>
          <a:off x="695554" y="818819"/>
          <a:ext cx="654639" cy="33754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500" kern="1200" dirty="0">
            <a:solidFill>
              <a:schemeClr val="bg1"/>
            </a:solidFill>
          </a:endParaRPr>
        </a:p>
      </dsp:txBody>
      <dsp:txXfrm>
        <a:off x="695554" y="818819"/>
        <a:ext cx="654639" cy="3375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9449B8-D2C5-459C-BE5F-E57659233D78}">
      <dsp:nvSpPr>
        <dsp:cNvPr id="0" name=""/>
        <dsp:cNvSpPr/>
      </dsp:nvSpPr>
      <dsp:spPr>
        <a:xfrm>
          <a:off x="433860" y="316061"/>
          <a:ext cx="1252958" cy="1300176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7D4AAA-46A8-47C2-8A36-C4344B073FFE}">
      <dsp:nvSpPr>
        <dsp:cNvPr id="0" name=""/>
        <dsp:cNvSpPr/>
      </dsp:nvSpPr>
      <dsp:spPr>
        <a:xfrm>
          <a:off x="50048" y="1236647"/>
          <a:ext cx="621791" cy="320611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 err="1"/>
            <a:t>ㅇ</a:t>
          </a:r>
          <a:endParaRPr lang="ko-KR" altLang="en-US" sz="1500" kern="1200" dirty="0"/>
        </a:p>
      </dsp:txBody>
      <dsp:txXfrm>
        <a:off x="50048" y="1236647"/>
        <a:ext cx="621791" cy="3206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BC25AB-1D81-4F77-ADB1-F86044DB7B06}">
      <dsp:nvSpPr>
        <dsp:cNvPr id="0" name=""/>
        <dsp:cNvSpPr/>
      </dsp:nvSpPr>
      <dsp:spPr>
        <a:xfrm>
          <a:off x="575331" y="560507"/>
          <a:ext cx="1269899" cy="1324465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2000" b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F2634A-EA81-4D59-A4AE-4210FC47BFAC}">
      <dsp:nvSpPr>
        <dsp:cNvPr id="0" name=""/>
        <dsp:cNvSpPr/>
      </dsp:nvSpPr>
      <dsp:spPr>
        <a:xfrm>
          <a:off x="0" y="1265402"/>
          <a:ext cx="766182" cy="39506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000" kern="1200" dirty="0"/>
            <a:t>1</a:t>
          </a:r>
          <a:endParaRPr lang="ko-KR" altLang="en-US" sz="3000" kern="1200" dirty="0"/>
        </a:p>
      </dsp:txBody>
      <dsp:txXfrm>
        <a:off x="0" y="1265402"/>
        <a:ext cx="766182" cy="3950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09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이 오픈소스는 </a:t>
            </a:r>
            <a:r>
              <a:rPr lang="en-US" altLang="ko-KR" dirty="0" err="1"/>
              <a:t>c#</a:t>
            </a:r>
            <a:r>
              <a:rPr lang="ko-KR" altLang="en-US" dirty="0"/>
              <a:t>으로 </a:t>
            </a:r>
            <a:r>
              <a:rPr lang="ko-KR" altLang="en-US" dirty="0" err="1"/>
              <a:t>작성되어있고</a:t>
            </a:r>
            <a:r>
              <a:rPr lang="ko-KR" altLang="en-US" dirty="0"/>
              <a:t> 소스코드가 방대하기 때문에 지금 분석하고 있는데 시간이 걸리고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일단 현재까지 분석한 내용과 진행상황을 간단히 설명하자면</a:t>
            </a:r>
          </a:p>
        </p:txBody>
      </p:sp>
    </p:spTree>
    <p:extLst>
      <p:ext uri="{BB962C8B-B14F-4D97-AF65-F5344CB8AC3E}">
        <p14:creationId xmlns:p14="http://schemas.microsoft.com/office/powerpoint/2010/main" val="4287267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동영상 </a:t>
            </a:r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/>
              <a:t>정보를 </a:t>
            </a:r>
            <a:r>
              <a:rPr lang="ko-KR" altLang="en-US" dirty="0" err="1"/>
              <a:t>입력받은</a:t>
            </a:r>
            <a:r>
              <a:rPr lang="ko-KR" altLang="en-US" dirty="0"/>
              <a:t> 뒤 비디오 아이디를 얻고 </a:t>
            </a:r>
            <a:r>
              <a:rPr lang="ko-KR" altLang="en-US" dirty="0" err="1"/>
              <a:t>엑세스</a:t>
            </a:r>
            <a:r>
              <a:rPr lang="ko-KR" altLang="en-US" dirty="0"/>
              <a:t> 토큰을 </a:t>
            </a:r>
            <a:r>
              <a:rPr lang="ko-KR" altLang="en-US" dirty="0" err="1"/>
              <a:t>발급반든다</a:t>
            </a:r>
            <a:r>
              <a:rPr lang="ko-KR" altLang="en-US" dirty="0"/>
              <a:t> 그리고 </a:t>
            </a:r>
            <a:r>
              <a:rPr lang="ko-KR" altLang="en-US" dirty="0" err="1"/>
              <a:t>그정보를</a:t>
            </a:r>
            <a:r>
              <a:rPr lang="ko-KR" altLang="en-US" dirty="0"/>
              <a:t> 이용해서 </a:t>
            </a:r>
            <a:r>
              <a:rPr lang="ko-KR" altLang="en-US" dirty="0" err="1"/>
              <a:t>트위치</a:t>
            </a:r>
            <a:r>
              <a:rPr lang="ko-KR" altLang="en-US" dirty="0"/>
              <a:t> 지금 </a:t>
            </a:r>
            <a:r>
              <a:rPr lang="en-US" altLang="ko-KR" dirty="0"/>
              <a:t>m3u8 </a:t>
            </a:r>
            <a:r>
              <a:rPr lang="ko-KR" altLang="en-US" dirty="0"/>
              <a:t>파일을 다운로드 받는 데 까지는 성공했는데 이 파일이 정상적인 </a:t>
            </a:r>
            <a:r>
              <a:rPr lang="en-US" altLang="ko-KR" dirty="0"/>
              <a:t>m3u8 </a:t>
            </a:r>
            <a:r>
              <a:rPr lang="ko-KR" altLang="en-US" dirty="0"/>
              <a:t>파일과는 달라서 </a:t>
            </a:r>
            <a:r>
              <a:rPr lang="ko-KR" altLang="en-US" dirty="0" err="1"/>
              <a:t>일파일ㅇ를</a:t>
            </a:r>
            <a:r>
              <a:rPr lang="ko-KR" altLang="en-US" dirty="0"/>
              <a:t> 다운로든 받는 방법은 소스코드를 더 분석해 보고있는 중이다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M3u8 </a:t>
            </a:r>
            <a:r>
              <a:rPr lang="ko-KR" altLang="en-US" dirty="0"/>
              <a:t>파일에 대해서 간단히 설명하자면 영상들이 쪼개진 정보를 담긴 파일이라고 볼 수 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50116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원래 </a:t>
            </a:r>
            <a:r>
              <a:rPr lang="en-US" altLang="ko-KR" dirty="0"/>
              <a:t>m3u8 </a:t>
            </a:r>
            <a:r>
              <a:rPr lang="ko-KR" altLang="en-US" dirty="0"/>
              <a:t>파일같은</a:t>
            </a:r>
            <a:r>
              <a:rPr lang="en-US" altLang="ko-KR" dirty="0"/>
              <a:t> </a:t>
            </a:r>
            <a:r>
              <a:rPr lang="ko-KR" altLang="en-US" dirty="0"/>
              <a:t>경우에는 왼쪽과 같이 파일이 저장된 위치도 지정되어 있는데 현재 </a:t>
            </a:r>
            <a:r>
              <a:rPr lang="en-US" altLang="ko-KR" dirty="0"/>
              <a:t>twitch </a:t>
            </a:r>
            <a:r>
              <a:rPr lang="ko-KR" altLang="en-US" dirty="0"/>
              <a:t>에서 제공하는 파일 같은 경우에는 파일의 이름정보만 있고 위치를 알려주지 않았기 때문에 파일의 위치를 찾아 다운받고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그 다음에는 이 쪼개진 파일을 하나로 합쳐야 영상이 다운받아지는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 시간은 이것을 마저하는 것을 목표로 하고있다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34023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81150" y="1759800"/>
            <a:ext cx="4371926" cy="32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41170" y="2518284"/>
            <a:ext cx="3450425" cy="24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illustration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02870"/>
            <a:ext cx="7348373" cy="53091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916" y="633784"/>
            <a:ext cx="7348373" cy="448584"/>
          </a:xfrm>
        </p:spPr>
        <p:txBody>
          <a:bodyPr wrap="square">
            <a:spAutoFit/>
          </a:bodyPr>
          <a:lstStyle>
            <a:lvl1pPr marL="0" indent="0" algn="l">
              <a:buNone/>
              <a:defRPr sz="210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246127" y="4677984"/>
            <a:ext cx="329431" cy="329430"/>
            <a:chOff x="186858" y="6096003"/>
            <a:chExt cx="580550" cy="580549"/>
          </a:xfrm>
          <a:solidFill>
            <a:schemeClr val="bg1">
              <a:lumMod val="75000"/>
              <a:alpha val="25000"/>
            </a:schemeClr>
          </a:solidFill>
        </p:grpSpPr>
        <p:sp>
          <p:nvSpPr>
            <p:cNvPr id="7" name="Rectangle 6"/>
            <p:cNvSpPr/>
            <p:nvPr userDrawn="1"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Calibri Light" panose="020F0302020204030204" pitchFamily="34" charset="0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050"/>
            </a:p>
          </p:txBody>
        </p:sp>
      </p:grp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46127" y="4677984"/>
            <a:ext cx="329431" cy="292828"/>
          </a:xfrm>
          <a:prstGeom prst="rect">
            <a:avLst/>
          </a:prstGeom>
        </p:spPr>
        <p:txBody>
          <a:bodyPr anchor="ctr"/>
          <a:lstStyle>
            <a:lvl1pPr algn="ctr">
              <a:defRPr sz="1050">
                <a:solidFill>
                  <a:srgbClr val="2F3A46"/>
                </a:solidFill>
              </a:defRPr>
            </a:lvl1pPr>
          </a:lstStyle>
          <a:p>
            <a:fld id="{F68327C5-B821-4FE9-A59A-A60D9EB59A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322384" y="4330860"/>
            <a:ext cx="821616" cy="8126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66366" y="172154"/>
            <a:ext cx="1220830" cy="338357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7892075" y="71894"/>
            <a:ext cx="1195121" cy="54006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AA1CCD-60C5-486B-ACAD-47D83FA9ECF8}"/>
              </a:ext>
            </a:extLst>
          </p:cNvPr>
          <p:cNvSpPr/>
          <p:nvPr userDrawn="1"/>
        </p:nvSpPr>
        <p:spPr>
          <a:xfrm>
            <a:off x="89502" y="4515966"/>
            <a:ext cx="702078" cy="530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73128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lvl="1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lvl="2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lvl="3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lvl="4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lvl="5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lvl="6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lvl="7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lvl="8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59" r:id="rId3"/>
    <p:sldLayoutId id="2147483661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-social-auth.readthedocs.io/en/latest/configuration/django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ts val="5000"/>
              </a:lnSpc>
              <a:spcBef>
                <a:spcPct val="0"/>
              </a:spcBef>
            </a:pPr>
            <a:r>
              <a:rPr lang="en-US" altLang="ko-KR" dirty="0">
                <a:solidFill>
                  <a:srgbClr val="3051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Capstone Design </a:t>
            </a:r>
            <a:r>
              <a:rPr lang="en-US" altLang="ko-KR" dirty="0"/>
              <a:t>Proposal Presentation</a:t>
            </a:r>
            <a:br>
              <a:rPr lang="ko-KR" altLang="en-US" dirty="0"/>
            </a:br>
            <a:endParaRPr lang="en-US" altLang="ko-KR" dirty="0">
              <a:solidFill>
                <a:srgbClr val="3051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5271247" y="709922"/>
            <a:ext cx="3872753" cy="48014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Login with Google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4</a:t>
            </a:r>
            <a:r>
              <a:rPr lang="en-US" sz="4800" baseline="30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th</a:t>
            </a:r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week’s progress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ADF9F6-BB04-4F6A-8EE8-125904DC2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91" y="1795442"/>
            <a:ext cx="7429500" cy="15302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5CEA52-671E-4AC1-815C-53F16E597306}"/>
              </a:ext>
            </a:extLst>
          </p:cNvPr>
          <p:cNvSpPr txBox="1"/>
          <p:nvPr/>
        </p:nvSpPr>
        <p:spPr>
          <a:xfrm>
            <a:off x="487456" y="1441080"/>
            <a:ext cx="4416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We used this, more precisely ‘social-auth-app-</a:t>
            </a:r>
            <a:r>
              <a:rPr lang="en-US" altLang="ko-KR" dirty="0" err="1"/>
              <a:t>django</a:t>
            </a:r>
            <a:r>
              <a:rPr lang="en-US" altLang="ko-KR" dirty="0"/>
              <a:t>'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64FB18-6709-4E1A-9676-0A872E7E8059}"/>
              </a:ext>
            </a:extLst>
          </p:cNvPr>
          <p:cNvSpPr txBox="1"/>
          <p:nvPr/>
        </p:nvSpPr>
        <p:spPr>
          <a:xfrm>
            <a:off x="1506071" y="3536577"/>
            <a:ext cx="7156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Reference : </a:t>
            </a:r>
            <a:r>
              <a:rPr lang="en-US" altLang="ko-KR" dirty="0">
                <a:hlinkClick r:id="rId3"/>
              </a:rPr>
              <a:t>https://python-social-auth.readthedocs.io/en/latest/configuration/django.html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9444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1807353" y="2101693"/>
            <a:ext cx="6300299" cy="113568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514350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How do we get videos?</a:t>
            </a:r>
          </a:p>
          <a:p>
            <a:pPr marL="514350" indent="-514350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How do we get chats from videos?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Additional works</a:t>
            </a:r>
          </a:p>
        </p:txBody>
      </p:sp>
    </p:spTree>
    <p:extLst>
      <p:ext uri="{BB962C8B-B14F-4D97-AF65-F5344CB8AC3E}">
        <p14:creationId xmlns:p14="http://schemas.microsoft.com/office/powerpoint/2010/main" val="418466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5113005" y="810776"/>
            <a:ext cx="3916279" cy="5204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How do we get videos?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Additional works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AACF27E-CA9F-4B64-8F1F-D95786FD5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40" y="1536477"/>
            <a:ext cx="8098621" cy="20705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4F19B2-DA75-4822-BDAF-C8EB12BD6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312" y="2654604"/>
            <a:ext cx="4571999" cy="209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27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5113005" y="810776"/>
            <a:ext cx="3916279" cy="5204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How do we get videos?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Additional works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FFD4D3-CA2E-4901-8059-AB3112DA6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89" y="2679306"/>
            <a:ext cx="8098621" cy="20705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31CCAD-5D91-41CA-BF33-3332FB0BE0C2}"/>
              </a:ext>
            </a:extLst>
          </p:cNvPr>
          <p:cNvSpPr txBox="1"/>
          <p:nvPr/>
        </p:nvSpPr>
        <p:spPr>
          <a:xfrm>
            <a:off x="487456" y="1441080"/>
            <a:ext cx="405752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We used this, </a:t>
            </a:r>
          </a:p>
          <a:p>
            <a:endParaRPr lang="en-US" altLang="ko-KR" dirty="0"/>
          </a:p>
          <a:p>
            <a:r>
              <a:rPr lang="en-US" altLang="ko-KR" sz="1800" dirty="0">
                <a:solidFill>
                  <a:schemeClr val="tx1"/>
                </a:solidFill>
              </a:rPr>
              <a:t>But this is </a:t>
            </a:r>
            <a:r>
              <a:rPr lang="en-US" altLang="ko-KR" sz="1800" b="1" dirty="0">
                <a:solidFill>
                  <a:srgbClr val="002060"/>
                </a:solidFill>
              </a:rPr>
              <a:t>‘twitch </a:t>
            </a:r>
            <a:r>
              <a:rPr lang="en-US" altLang="ko-KR" sz="1800" b="1" dirty="0">
                <a:solidFill>
                  <a:srgbClr val="FF0000"/>
                </a:solidFill>
              </a:rPr>
              <a:t>clips</a:t>
            </a:r>
            <a:r>
              <a:rPr lang="en-US" altLang="ko-KR" sz="1800" b="1" dirty="0">
                <a:solidFill>
                  <a:srgbClr val="002060"/>
                </a:solidFill>
              </a:rPr>
              <a:t> downloader’ </a:t>
            </a:r>
          </a:p>
        </p:txBody>
      </p:sp>
    </p:spTree>
    <p:extLst>
      <p:ext uri="{BB962C8B-B14F-4D97-AF65-F5344CB8AC3E}">
        <p14:creationId xmlns:p14="http://schemas.microsoft.com/office/powerpoint/2010/main" val="1606186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D06759D-F9BF-4632-B8C5-006278BDB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05" y="2706598"/>
            <a:ext cx="8054992" cy="2043254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5113005" y="810776"/>
            <a:ext cx="3916279" cy="5204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How do we get videos?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Additional works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31CCAD-5D91-41CA-BF33-3332FB0BE0C2}"/>
              </a:ext>
            </a:extLst>
          </p:cNvPr>
          <p:cNvSpPr txBox="1"/>
          <p:nvPr/>
        </p:nvSpPr>
        <p:spPr>
          <a:xfrm>
            <a:off x="487456" y="1441080"/>
            <a:ext cx="535274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We used this, </a:t>
            </a:r>
          </a:p>
          <a:p>
            <a:endParaRPr lang="en-US" altLang="ko-KR" dirty="0"/>
          </a:p>
          <a:p>
            <a:r>
              <a:rPr lang="en-US" altLang="ko-KR" sz="1800" dirty="0">
                <a:solidFill>
                  <a:schemeClr val="tx1"/>
                </a:solidFill>
              </a:rPr>
              <a:t>So </a:t>
            </a:r>
            <a:r>
              <a:rPr lang="en-US" altLang="ko-KR" sz="1800" b="1" dirty="0">
                <a:solidFill>
                  <a:srgbClr val="002060"/>
                </a:solidFill>
              </a:rPr>
              <a:t>we have to download Full video downloader</a:t>
            </a:r>
            <a:endParaRPr lang="ko-KR" altLang="en-US" sz="1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340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5113005" y="810776"/>
            <a:ext cx="3916279" cy="5204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How do we get videos?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Additional works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58E48DA-23D7-443B-8DB7-CAC19A6E1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231" y="1689329"/>
            <a:ext cx="2698313" cy="24278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FB823A-7667-4D38-B357-F62EBA69970F}"/>
              </a:ext>
            </a:extLst>
          </p:cNvPr>
          <p:cNvSpPr txBox="1"/>
          <p:nvPr/>
        </p:nvSpPr>
        <p:spPr>
          <a:xfrm>
            <a:off x="487456" y="1441080"/>
            <a:ext cx="499367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tx1"/>
                </a:solidFill>
              </a:rPr>
              <a:t>First </a:t>
            </a:r>
            <a:r>
              <a:rPr lang="en-US" altLang="ko-KR" sz="1800" b="1" dirty="0">
                <a:solidFill>
                  <a:srgbClr val="002060"/>
                </a:solidFill>
              </a:rPr>
              <a:t>We analyzed the code so far</a:t>
            </a:r>
          </a:p>
          <a:p>
            <a:endParaRPr lang="en-US" altLang="ko-KR" sz="1800" b="1" dirty="0">
              <a:solidFill>
                <a:srgbClr val="002060"/>
              </a:solidFill>
            </a:endParaRPr>
          </a:p>
          <a:p>
            <a:r>
              <a:rPr lang="en-US" altLang="ko-KR" sz="1800" b="1" dirty="0">
                <a:solidFill>
                  <a:srgbClr val="002060"/>
                </a:solidFill>
              </a:rPr>
              <a:t>This code consist of</a:t>
            </a:r>
          </a:p>
          <a:p>
            <a:endParaRPr lang="en-US" altLang="ko-KR" sz="1800" b="1" dirty="0">
              <a:solidFill>
                <a:srgbClr val="002060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800" b="1" dirty="0">
                <a:solidFill>
                  <a:srgbClr val="002060"/>
                </a:solidFill>
              </a:rPr>
              <a:t>Get Video ID using twitch API</a:t>
            </a:r>
          </a:p>
          <a:p>
            <a:pPr marL="342900" indent="-342900">
              <a:buAutoNum type="arabicPeriod"/>
            </a:pPr>
            <a:r>
              <a:rPr lang="en-US" altLang="ko-KR" sz="1800" b="1" dirty="0">
                <a:solidFill>
                  <a:srgbClr val="002060"/>
                </a:solidFill>
              </a:rPr>
              <a:t>Get Access Token using twitch API</a:t>
            </a:r>
          </a:p>
          <a:p>
            <a:pPr marL="342900" indent="-342900">
              <a:buAutoNum type="arabicPeriod"/>
            </a:pPr>
            <a:r>
              <a:rPr lang="en-US" altLang="ko-KR" sz="1800" b="1" dirty="0">
                <a:solidFill>
                  <a:srgbClr val="002060"/>
                </a:solidFill>
              </a:rPr>
              <a:t>Get ALL Play List URL </a:t>
            </a:r>
            <a:br>
              <a:rPr lang="en-US" altLang="ko-KR" sz="1800" b="1" dirty="0">
                <a:solidFill>
                  <a:srgbClr val="002060"/>
                </a:solidFill>
              </a:rPr>
            </a:br>
            <a:r>
              <a:rPr lang="en-US" altLang="ko-KR" sz="1800" b="1" dirty="0">
                <a:solidFill>
                  <a:srgbClr val="002060"/>
                </a:solidFill>
              </a:rPr>
              <a:t>using Video id and Access Token</a:t>
            </a:r>
          </a:p>
          <a:p>
            <a:pPr marL="342900" indent="-342900">
              <a:buAutoNum type="arabicPeriod"/>
            </a:pPr>
            <a:r>
              <a:rPr lang="en-US" altLang="ko-KR" sz="1800" b="1" dirty="0">
                <a:solidFill>
                  <a:srgbClr val="002060"/>
                </a:solidFill>
              </a:rPr>
              <a:t>Select Play List and download *m3u8 file</a:t>
            </a:r>
          </a:p>
          <a:p>
            <a:pPr marL="342900" indent="-342900">
              <a:buAutoNum type="arabicPeriod"/>
            </a:pPr>
            <a:r>
              <a:rPr lang="en-US" altLang="ko-KR" sz="1800" b="1" dirty="0">
                <a:solidFill>
                  <a:srgbClr val="002060"/>
                </a:solidFill>
              </a:rPr>
              <a:t>....more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DE7AAA-EB42-4200-B1C2-BEA61AEF5924}"/>
              </a:ext>
            </a:extLst>
          </p:cNvPr>
          <p:cNvSpPr/>
          <p:nvPr/>
        </p:nvSpPr>
        <p:spPr>
          <a:xfrm>
            <a:off x="721062" y="4558264"/>
            <a:ext cx="819289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/>
              <a:t>*m3u8 : </a:t>
            </a:r>
            <a:r>
              <a:rPr lang="ko-KR" altLang="en-US" sz="1100" dirty="0" err="1"/>
              <a:t>A</a:t>
            </a:r>
            <a:r>
              <a:rPr lang="ko-KR" altLang="en-US" sz="1100" dirty="0"/>
              <a:t> </a:t>
            </a:r>
            <a:r>
              <a:rPr lang="ko-KR" altLang="en-US" sz="1100" dirty="0" err="1"/>
              <a:t>file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with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the</a:t>
            </a:r>
            <a:r>
              <a:rPr lang="ko-KR" altLang="en-US" sz="1100" dirty="0"/>
              <a:t> M3U8 </a:t>
            </a:r>
            <a:r>
              <a:rPr lang="ko-KR" altLang="en-US" sz="1100" dirty="0" err="1"/>
              <a:t>file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extension</a:t>
            </a:r>
            <a:r>
              <a:rPr lang="ko-KR" altLang="en-US" sz="1100" dirty="0"/>
              <a:t> </a:t>
            </a:r>
            <a:r>
              <a:rPr lang="ko-KR" altLang="en-US" sz="1100" dirty="0" err="1"/>
              <a:t>is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a</a:t>
            </a:r>
            <a:r>
              <a:rPr lang="ko-KR" altLang="en-US" sz="1100" dirty="0"/>
              <a:t> UTF-8 </a:t>
            </a:r>
            <a:r>
              <a:rPr lang="ko-KR" altLang="en-US" sz="1100" dirty="0" err="1"/>
              <a:t>Encoded</a:t>
            </a:r>
            <a:r>
              <a:rPr lang="ko-KR" altLang="en-US" sz="1100" dirty="0"/>
              <a:t> </a:t>
            </a:r>
            <a:r>
              <a:rPr lang="ko-KR" altLang="en-US" sz="1100" dirty="0" err="1"/>
              <a:t>Audio</a:t>
            </a:r>
            <a:r>
              <a:rPr lang="ko-KR" altLang="en-US" sz="1100" dirty="0"/>
              <a:t> </a:t>
            </a:r>
            <a:r>
              <a:rPr lang="ko-KR" altLang="en-US" sz="1100" dirty="0" err="1"/>
              <a:t>Playlist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file</a:t>
            </a:r>
            <a:r>
              <a:rPr lang="ko-KR" altLang="en-US" sz="1100" dirty="0"/>
              <a:t>. </a:t>
            </a:r>
            <a:r>
              <a:rPr lang="ko-KR" altLang="en-US" sz="1100" dirty="0" err="1"/>
              <a:t>They</a:t>
            </a:r>
            <a:r>
              <a:rPr lang="ko-KR" altLang="en-US" sz="1100" dirty="0"/>
              <a:t> </a:t>
            </a:r>
            <a:r>
              <a:rPr lang="ko-KR" altLang="en-US" sz="1100" dirty="0" err="1"/>
              <a:t>are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plain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text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files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that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can</a:t>
            </a:r>
            <a:r>
              <a:rPr lang="ko-KR" altLang="en-US" sz="1100" dirty="0"/>
              <a:t> </a:t>
            </a:r>
            <a:r>
              <a:rPr lang="ko-KR" altLang="en-US" sz="1100" dirty="0" err="1"/>
              <a:t>be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used</a:t>
            </a:r>
            <a:r>
              <a:rPr lang="ko-KR" altLang="en-US" sz="1100" dirty="0"/>
              <a:t> </a:t>
            </a:r>
            <a:r>
              <a:rPr lang="ko-KR" altLang="en-US" sz="1100" dirty="0" err="1"/>
              <a:t>by</a:t>
            </a:r>
            <a:r>
              <a:rPr lang="ko-KR" altLang="en-US" sz="1100" dirty="0"/>
              <a:t> </a:t>
            </a:r>
            <a:r>
              <a:rPr lang="ko-KR" altLang="en-US" sz="1100" dirty="0" err="1"/>
              <a:t>both</a:t>
            </a:r>
            <a:r>
              <a:rPr lang="ko-KR" altLang="en-US" sz="1100" dirty="0"/>
              <a:t> </a:t>
            </a:r>
            <a:r>
              <a:rPr lang="ko-KR" altLang="en-US" sz="1100" dirty="0" err="1"/>
              <a:t>audio</a:t>
            </a:r>
            <a:r>
              <a:rPr lang="ko-KR" altLang="en-US" sz="1100" dirty="0"/>
              <a:t> and </a:t>
            </a:r>
            <a:r>
              <a:rPr lang="ko-KR" altLang="en-US" sz="1100" dirty="0" err="1"/>
              <a:t>video</a:t>
            </a:r>
            <a:r>
              <a:rPr lang="ko-KR" altLang="en-US" sz="1100" dirty="0"/>
              <a:t> </a:t>
            </a:r>
            <a:r>
              <a:rPr lang="ko-KR" altLang="en-US" sz="1100" dirty="0" err="1"/>
              <a:t>players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to</a:t>
            </a:r>
            <a:r>
              <a:rPr lang="ko-KR" altLang="en-US" sz="1100" dirty="0"/>
              <a:t> </a:t>
            </a:r>
            <a:r>
              <a:rPr lang="ko-KR" altLang="en-US" sz="1100" dirty="0" err="1"/>
              <a:t>describe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where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media</a:t>
            </a:r>
            <a:r>
              <a:rPr lang="ko-KR" altLang="en-US" sz="1100" dirty="0"/>
              <a:t> </a:t>
            </a:r>
            <a:r>
              <a:rPr lang="ko-KR" altLang="en-US" sz="1100" dirty="0" err="1"/>
              <a:t>files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are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located</a:t>
            </a:r>
            <a:r>
              <a:rPr lang="ko-KR" altLang="en-US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0987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5113005" y="810776"/>
            <a:ext cx="3916279" cy="5204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How do we get videos?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Additional works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58E48DA-23D7-443B-8DB7-CAC19A6E1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955" y="1668176"/>
            <a:ext cx="3049016" cy="2743403"/>
          </a:xfrm>
          <a:prstGeom prst="rect">
            <a:avLst/>
          </a:prstGeom>
        </p:spPr>
      </p:pic>
      <p:sp>
        <p:nvSpPr>
          <p:cNvPr id="3" name="AutoShape 2" descr="https://www.lifewire.com/thmb/4FZH2Cv16Va2xLkaZpGwUlZRpnk=/960x0/filters:no_upscale():max_bytes(150000):strip_icc():format(webp)/m3u8-text-file-5ad5d93ec064710038548311.png">
            <a:extLst>
              <a:ext uri="{FF2B5EF4-FFF2-40B4-BE49-F238E27FC236}">
                <a16:creationId xmlns:a16="http://schemas.microsoft.com/office/drawing/2014/main" id="{EB2426FF-E907-4639-8BAC-686B5F5EA6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8" name="Picture 10" descr="https://www.lifewire.com/thmb/ZWymDhwwYxVO30quBYzFnVuPS_4=/960x640/filters:no_upscale():max_bytes(150000):strip_icc()/m3u8-text-file-5ad5d93ec064710038548311.png">
            <a:extLst>
              <a:ext uri="{FF2B5EF4-FFF2-40B4-BE49-F238E27FC236}">
                <a16:creationId xmlns:a16="http://schemas.microsoft.com/office/drawing/2014/main" id="{5923E50F-FFF9-496E-97B8-9F87E7244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89" y="1668176"/>
            <a:ext cx="4851005" cy="323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491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3311515" y="804052"/>
            <a:ext cx="5717770" cy="5204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How do we get chats from videos?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Additional works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739929-E2E0-4076-8D33-27B4A5379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56" y="2659156"/>
            <a:ext cx="8050845" cy="19279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E63EF2-3E5A-4572-983B-7C28F0216361}"/>
              </a:ext>
            </a:extLst>
          </p:cNvPr>
          <p:cNvSpPr txBox="1"/>
          <p:nvPr/>
        </p:nvSpPr>
        <p:spPr>
          <a:xfrm>
            <a:off x="487456" y="1441080"/>
            <a:ext cx="800732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We used this, </a:t>
            </a:r>
          </a:p>
          <a:p>
            <a:endParaRPr lang="en-US" altLang="ko-KR" dirty="0"/>
          </a:p>
          <a:p>
            <a:r>
              <a:rPr lang="en-US" altLang="ko-KR" sz="1800" dirty="0">
                <a:solidFill>
                  <a:schemeClr val="tx1"/>
                </a:solidFill>
              </a:rPr>
              <a:t>But this is </a:t>
            </a:r>
            <a:r>
              <a:rPr lang="en-US" altLang="ko-KR" sz="1800" b="1" dirty="0">
                <a:solidFill>
                  <a:srgbClr val="002060"/>
                </a:solidFill>
              </a:rPr>
              <a:t>‘executable file.’ </a:t>
            </a:r>
          </a:p>
          <a:p>
            <a:r>
              <a:rPr lang="en-US" altLang="ko-KR" sz="1800" dirty="0">
                <a:solidFill>
                  <a:schemeClr val="tx1"/>
                </a:solidFill>
              </a:rPr>
              <a:t>So </a:t>
            </a:r>
            <a:r>
              <a:rPr lang="en-US" altLang="ko-KR" sz="1800" b="1" dirty="0">
                <a:solidFill>
                  <a:srgbClr val="002060"/>
                </a:solidFill>
              </a:rPr>
              <a:t>we have to figure out the way we can use this for our Django project</a:t>
            </a:r>
            <a:endParaRPr lang="ko-KR" altLang="en-US" sz="1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76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3311515" y="804052"/>
            <a:ext cx="5717770" cy="5204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How do we get chats from videos?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Additional works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D1C6EA-6219-457B-BBF6-6146AFF68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31" y="1405658"/>
            <a:ext cx="7278221" cy="240244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25E6D95-4676-43F5-B0C9-9E7EF4340EEA}"/>
              </a:ext>
            </a:extLst>
          </p:cNvPr>
          <p:cNvSpPr/>
          <p:nvPr/>
        </p:nvSpPr>
        <p:spPr>
          <a:xfrm>
            <a:off x="1391762" y="2480975"/>
            <a:ext cx="753035" cy="161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26E3FA-C1B9-4F14-B232-234BB296E644}"/>
              </a:ext>
            </a:extLst>
          </p:cNvPr>
          <p:cNvSpPr/>
          <p:nvPr/>
        </p:nvSpPr>
        <p:spPr>
          <a:xfrm>
            <a:off x="268931" y="2814910"/>
            <a:ext cx="7230009" cy="161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31014AE-CD7D-4644-9F4B-BAE1AE37AED5}"/>
              </a:ext>
            </a:extLst>
          </p:cNvPr>
          <p:cNvSpPr/>
          <p:nvPr/>
        </p:nvSpPr>
        <p:spPr>
          <a:xfrm>
            <a:off x="1671908" y="3003167"/>
            <a:ext cx="1111624" cy="161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5DBD95-DCDB-43CD-93FB-ED6381AA28B5}"/>
              </a:ext>
            </a:extLst>
          </p:cNvPr>
          <p:cNvSpPr txBox="1"/>
          <p:nvPr/>
        </p:nvSpPr>
        <p:spPr>
          <a:xfrm>
            <a:off x="7547152" y="2499221"/>
            <a:ext cx="9813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1.Video id</a:t>
            </a:r>
          </a:p>
          <a:p>
            <a:r>
              <a:rPr lang="en-US" altLang="ko-KR" dirty="0"/>
              <a:t>2.Title</a:t>
            </a:r>
          </a:p>
          <a:p>
            <a:r>
              <a:rPr lang="en-US" altLang="ko-KR" dirty="0"/>
              <a:t>3.Output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2894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3311515" y="804052"/>
            <a:ext cx="5717770" cy="5204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How do we get chats from videos?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Additional works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EDD871-64B4-400F-A1F7-C94A49F16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34" y="1341344"/>
            <a:ext cx="6757147" cy="35265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33B774-6225-42E6-8417-7514875ACADF}"/>
              </a:ext>
            </a:extLst>
          </p:cNvPr>
          <p:cNvSpPr txBox="1"/>
          <p:nvPr/>
        </p:nvSpPr>
        <p:spPr>
          <a:xfrm>
            <a:off x="3615854" y="3104596"/>
            <a:ext cx="5109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We will analyze this chats for our highlights. </a:t>
            </a:r>
            <a:endParaRPr lang="ko-KR" altLang="en-US" sz="1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032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 idx="4294967295"/>
          </p:nvPr>
        </p:nvSpPr>
        <p:spPr>
          <a:xfrm>
            <a:off x="685800" y="440350"/>
            <a:ext cx="47913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Hello!</a:t>
            </a:r>
            <a:endParaRPr sz="6000" dirty="0"/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4294967295"/>
          </p:nvPr>
        </p:nvSpPr>
        <p:spPr>
          <a:xfrm>
            <a:off x="685800" y="1639966"/>
            <a:ext cx="4791300" cy="315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b="1" dirty="0"/>
              <a:t>We</a:t>
            </a:r>
            <a:r>
              <a:rPr lang="en" sz="3600" b="1" dirty="0"/>
              <a:t> are “</a:t>
            </a:r>
            <a:r>
              <a:rPr lang="en-US" sz="3600" b="1" dirty="0"/>
              <a:t>LAJI”</a:t>
            </a:r>
            <a:endParaRPr sz="3600" b="1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altLang="ko-KR" sz="3600" b="1" dirty="0"/>
              <a:t> </a:t>
            </a:r>
            <a:r>
              <a:rPr lang="en" altLang="ko-KR" sz="3600" dirty="0"/>
              <a:t>-</a:t>
            </a:r>
            <a:r>
              <a:rPr lang="en-US" altLang="ko-KR" sz="3600" dirty="0" err="1"/>
              <a:t>Jisu</a:t>
            </a:r>
            <a:r>
              <a:rPr lang="en-US" altLang="ko-KR" sz="3600" dirty="0"/>
              <a:t> An 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3600" b="1" dirty="0"/>
              <a:t> </a:t>
            </a:r>
            <a:r>
              <a:rPr lang="en-US" sz="3600" dirty="0"/>
              <a:t>-</a:t>
            </a:r>
            <a:r>
              <a:rPr lang="en-US" sz="3600" dirty="0" err="1"/>
              <a:t>Hyunjae</a:t>
            </a:r>
            <a:r>
              <a:rPr lang="en-US" sz="3600" dirty="0"/>
              <a:t> </a:t>
            </a:r>
            <a:r>
              <a:rPr lang="en-US" altLang="ko-KR" sz="3600" dirty="0"/>
              <a:t>Lee </a:t>
            </a:r>
            <a:endParaRPr lang="en-US" sz="3600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3600" dirty="0"/>
              <a:t> -</a:t>
            </a:r>
            <a:r>
              <a:rPr lang="en-US" sz="3600" dirty="0" err="1"/>
              <a:t>Jinwoo</a:t>
            </a:r>
            <a:r>
              <a:rPr lang="en-US" sz="3600" dirty="0"/>
              <a:t> </a:t>
            </a:r>
            <a:r>
              <a:rPr lang="en-US" altLang="ko-KR" sz="3600" dirty="0"/>
              <a:t>Jeon </a:t>
            </a:r>
            <a:endParaRPr lang="en-US" sz="3600" dirty="0"/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496F5D6-4EAA-4730-B2BB-0858C4B35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570877"/>
              </p:ext>
            </p:extLst>
          </p:nvPr>
        </p:nvGraphicFramePr>
        <p:xfrm>
          <a:off x="676834" y="1104525"/>
          <a:ext cx="7485529" cy="3605146"/>
        </p:xfrm>
        <a:graphic>
          <a:graphicData uri="http://schemas.openxmlformats.org/drawingml/2006/table">
            <a:tbl>
              <a:tblPr firstRow="1" bandRow="1">
                <a:tableStyleId>{4279069B-CB89-472A-88E6-B36C00E36C8E}</a:tableStyleId>
              </a:tblPr>
              <a:tblGrid>
                <a:gridCol w="1067788">
                  <a:extLst>
                    <a:ext uri="{9D8B030D-6E8A-4147-A177-3AD203B41FA5}">
                      <a16:colId xmlns:a16="http://schemas.microsoft.com/office/drawing/2014/main" val="4077927714"/>
                    </a:ext>
                  </a:extLst>
                </a:gridCol>
                <a:gridCol w="6417741">
                  <a:extLst>
                    <a:ext uri="{9D8B030D-6E8A-4147-A177-3AD203B41FA5}">
                      <a16:colId xmlns:a16="http://schemas.microsoft.com/office/drawing/2014/main" val="3524500443"/>
                    </a:ext>
                  </a:extLst>
                </a:gridCol>
              </a:tblGrid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Week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 Plan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91024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en-US" altLang="ko-KR" baseline="30000" dirty="0"/>
                        <a:t>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Idea &amp; Proposal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84800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en-US" altLang="ko-KR" baseline="30000" dirty="0"/>
                        <a:t>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/>
                        <a:t>Idea &amp; Proposal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81496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en-US" altLang="ko-KR" baseline="30000" dirty="0"/>
                        <a:t>rd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Server construction (Configuration setup : Nginx, domain(bind9), https),</a:t>
                      </a:r>
                    </a:p>
                    <a:p>
                      <a:pPr algn="ctr" latinLnBrk="1"/>
                      <a:r>
                        <a:rPr lang="en-US" altLang="ko-KR" dirty="0"/>
                        <a:t>Test videos (Twitch/Game/</a:t>
                      </a:r>
                      <a:r>
                        <a:rPr lang="en-US" altLang="ko-KR" dirty="0" err="1"/>
                        <a:t>Eng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3968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en-US" altLang="ko-KR" baseline="30000" dirty="0"/>
                        <a:t>th</a:t>
                      </a: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Login (SNS), Database construction, 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Dashboard UI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359744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en-US" altLang="ko-KR" baseline="30000" dirty="0"/>
                        <a:t>th</a:t>
                      </a:r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Video upload &amp; download, Twitch chat API analyze</a:t>
                      </a:r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146260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en-US" altLang="ko-KR" baseline="30000" dirty="0"/>
                        <a:t>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Frame resizing</a:t>
                      </a:r>
                      <a:r>
                        <a:rPr lang="en-US" altLang="ko-KR" dirty="0"/>
                        <a:t>, Designing highlight algorithm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94941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7th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Demo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666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1427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496F5D6-4EAA-4730-B2BB-0858C4B35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60492"/>
              </p:ext>
            </p:extLst>
          </p:nvPr>
        </p:nvGraphicFramePr>
        <p:xfrm>
          <a:off x="676834" y="1104525"/>
          <a:ext cx="7485529" cy="3527984"/>
        </p:xfrm>
        <a:graphic>
          <a:graphicData uri="http://schemas.openxmlformats.org/drawingml/2006/table">
            <a:tbl>
              <a:tblPr firstRow="1" bandRow="1">
                <a:tableStyleId>{4279069B-CB89-472A-88E6-B36C00E36C8E}</a:tableStyleId>
              </a:tblPr>
              <a:tblGrid>
                <a:gridCol w="1067788">
                  <a:extLst>
                    <a:ext uri="{9D8B030D-6E8A-4147-A177-3AD203B41FA5}">
                      <a16:colId xmlns:a16="http://schemas.microsoft.com/office/drawing/2014/main" val="4077927714"/>
                    </a:ext>
                  </a:extLst>
                </a:gridCol>
                <a:gridCol w="6417741">
                  <a:extLst>
                    <a:ext uri="{9D8B030D-6E8A-4147-A177-3AD203B41FA5}">
                      <a16:colId xmlns:a16="http://schemas.microsoft.com/office/drawing/2014/main" val="3524500443"/>
                    </a:ext>
                  </a:extLst>
                </a:gridCol>
              </a:tblGrid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8</a:t>
                      </a:r>
                      <a:r>
                        <a:rPr lang="en-US" altLang="ko-KR" baseline="30000"/>
                        <a:t>th</a:t>
                      </a:r>
                      <a:r>
                        <a:rPr lang="en-US" altLang="ko-KR"/>
                        <a:t> 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Highlight video analyze algorithm development and test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91024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r>
                        <a:rPr lang="en-US" altLang="ko-KR" baseline="30000"/>
                        <a:t>th</a:t>
                      </a:r>
                      <a:r>
                        <a:rPr lang="en-US" altLang="ko-KR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Highlight video analyze algorithm development and test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84800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r>
                        <a:rPr lang="en-US" altLang="ko-KR" baseline="30000"/>
                        <a:t>th</a:t>
                      </a:r>
                      <a:r>
                        <a:rPr lang="en-US" altLang="ko-KR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Highlight video analyze algorithm development and test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81496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11</a:t>
                      </a:r>
                      <a:r>
                        <a:rPr lang="en-US" altLang="ko-KR" baseline="30000"/>
                        <a:t>st</a:t>
                      </a:r>
                      <a:endParaRPr lang="en-US" altLang="ko-KR" baseline="30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Toss (payment), Test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3968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12</a:t>
                      </a:r>
                      <a:r>
                        <a:rPr lang="en-US" altLang="ko-KR" baseline="30000"/>
                        <a:t>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Notification mail, Server test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359744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13</a:t>
                      </a:r>
                      <a:r>
                        <a:rPr lang="en-US" altLang="ko-KR" baseline="30000"/>
                        <a:t>rd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Preparing for Final demo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146260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14</a:t>
                      </a:r>
                      <a:r>
                        <a:rPr lang="en-US" altLang="ko-KR" b="1" baseline="30000"/>
                        <a:t>th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Final demo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94941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15</a:t>
                      </a:r>
                      <a:r>
                        <a:rPr lang="en-US" altLang="ko-KR" b="1" baseline="30000"/>
                        <a:t>th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Final report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666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7862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CDD4AE-6FF3-4594-8E01-00DD41FFF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57" y="1561256"/>
            <a:ext cx="8487485" cy="24830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A0A4DA-4F7B-41F1-97A6-3CD9C493DF20}"/>
              </a:ext>
            </a:extLst>
          </p:cNvPr>
          <p:cNvSpPr txBox="1"/>
          <p:nvPr/>
        </p:nvSpPr>
        <p:spPr>
          <a:xfrm>
            <a:off x="295836" y="1055594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Jisu</a:t>
            </a:r>
            <a:r>
              <a:rPr lang="en-US" altLang="ko-KR" dirty="0"/>
              <a:t> An,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41321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A0A4DA-4F7B-41F1-97A6-3CD9C493DF20}"/>
              </a:ext>
            </a:extLst>
          </p:cNvPr>
          <p:cNvSpPr txBox="1"/>
          <p:nvPr/>
        </p:nvSpPr>
        <p:spPr>
          <a:xfrm>
            <a:off x="295836" y="1055594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Hyunjae</a:t>
            </a:r>
            <a:r>
              <a:rPr lang="en-US" altLang="ko-KR" dirty="0"/>
              <a:t> Lee,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3CFAD1-0042-4030-B6DF-F0BD771B0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36" y="1677737"/>
            <a:ext cx="8511304" cy="210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5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A0A4DA-4F7B-41F1-97A6-3CD9C493DF20}"/>
              </a:ext>
            </a:extLst>
          </p:cNvPr>
          <p:cNvSpPr txBox="1"/>
          <p:nvPr/>
        </p:nvSpPr>
        <p:spPr>
          <a:xfrm>
            <a:off x="295836" y="1055594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Jinwoo</a:t>
            </a:r>
            <a:r>
              <a:rPr lang="en-US" altLang="ko-KR" dirty="0"/>
              <a:t> Jeon,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255087-3252-4A9E-AD34-B08CA19E3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96" y="1694539"/>
            <a:ext cx="8740588" cy="198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49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EE72349-0C7F-4F23-B34C-8A9D23F091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FCD0B-17F7-46BA-9239-3D86F8DCAADA}"/>
              </a:ext>
            </a:extLst>
          </p:cNvPr>
          <p:cNvSpPr txBox="1"/>
          <p:nvPr/>
        </p:nvSpPr>
        <p:spPr>
          <a:xfrm>
            <a:off x="3082649" y="2070848"/>
            <a:ext cx="29787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/>
              <a:t>Thank you!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084572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A7C47-88E5-4371-A90F-2EDFDD48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05178"/>
                </a:solidFill>
              </a:rPr>
              <a:t>Meet the Team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B855109-2D86-4202-B9CE-3E60F8439916}"/>
              </a:ext>
            </a:extLst>
          </p:cNvPr>
          <p:cNvGrpSpPr/>
          <p:nvPr/>
        </p:nvGrpSpPr>
        <p:grpSpPr>
          <a:xfrm>
            <a:off x="1650215" y="983395"/>
            <a:ext cx="1835833" cy="3726414"/>
            <a:chOff x="623732" y="1700808"/>
            <a:chExt cx="2447777" cy="4968552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F690F4E-3D7E-4F5E-9B02-B891D5D646E7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Jane Doe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12D4734-0353-4FE4-96B3-AD192F545BEF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4968552"/>
              <a:chOff x="623732" y="1700808"/>
              <a:chExt cx="2447777" cy="48777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C0B07BAC-93A8-45B6-BE07-BE882C3D3DF9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48777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BEC2427-8F00-4485-94C0-D9B26344DC89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C835937-FF0B-4413-924A-E3794F0F7C86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34000096-66AA-40A4-9D26-CD35CDCDBCD8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all" dirty="0">
                  <a:solidFill>
                    <a:schemeClr val="tx1"/>
                  </a:solidFill>
                </a:rPr>
                <a:t>AN JISU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17DEEC3-B8EF-4960-8CC5-021FC0DF3324}"/>
                </a:ext>
              </a:extLst>
            </p:cNvPr>
            <p:cNvSpPr/>
            <p:nvPr/>
          </p:nvSpPr>
          <p:spPr>
            <a:xfrm>
              <a:off x="623732" y="4348857"/>
              <a:ext cx="2447777" cy="2688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i="1" cap="all" dirty="0">
                <a:solidFill>
                  <a:schemeClr val="tx2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6CD48165-F9FF-48A9-B5AD-E5D5A4E8EF7C}"/>
                </a:ext>
              </a:extLst>
            </p:cNvPr>
            <p:cNvSpPr/>
            <p:nvPr/>
          </p:nvSpPr>
          <p:spPr>
            <a:xfrm>
              <a:off x="623732" y="4863843"/>
              <a:ext cx="244777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900"/>
                </a:spcAft>
              </a:pPr>
              <a:r>
                <a:rPr lang="en-US" sz="825" dirty="0">
                  <a:solidFill>
                    <a:srgbClr val="7B8898"/>
                  </a:solidFill>
                </a:rPr>
                <a:t>Server management,</a:t>
              </a:r>
              <a:r>
                <a:rPr lang="en-US" altLang="ko-KR" sz="825" dirty="0">
                  <a:solidFill>
                    <a:srgbClr val="7B8898"/>
                  </a:solidFill>
                </a:rPr>
                <a:t> Server-side development</a:t>
              </a:r>
              <a:r>
                <a:rPr lang="en-US" sz="825" dirty="0">
                  <a:solidFill>
                    <a:srgbClr val="7B8898"/>
                  </a:solidFill>
                </a:rPr>
                <a:t> 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F1AACF8-6EDD-4624-BA75-2A4750AEFBA6}"/>
                </a:ext>
              </a:extLst>
            </p:cNvPr>
            <p:cNvSpPr txBox="1"/>
            <p:nvPr/>
          </p:nvSpPr>
          <p:spPr>
            <a:xfrm>
              <a:off x="1026669" y="5976372"/>
              <a:ext cx="1641902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u="sng" dirty="0">
                  <a:solidFill>
                    <a:schemeClr val="accent2"/>
                  </a:solidFill>
                </a:rPr>
                <a:t>ajs7270@gmail.com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959A869-5E0A-4E14-BA34-C0F0E8FEBBF0}"/>
                </a:ext>
              </a:extLst>
            </p:cNvPr>
            <p:cNvCxnSpPr>
              <a:cxnSpLocks/>
            </p:cNvCxnSpPr>
            <p:nvPr/>
          </p:nvCxnSpPr>
          <p:spPr>
            <a:xfrm>
              <a:off x="623732" y="5853121"/>
              <a:ext cx="2447777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FEB87E8E-BCC2-4F58-96DB-712CDA809F68}"/>
              </a:ext>
            </a:extLst>
          </p:cNvPr>
          <p:cNvGrpSpPr/>
          <p:nvPr/>
        </p:nvGrpSpPr>
        <p:grpSpPr>
          <a:xfrm>
            <a:off x="3733246" y="983395"/>
            <a:ext cx="1965054" cy="3726414"/>
            <a:chOff x="568906" y="1700808"/>
            <a:chExt cx="2620072" cy="4968552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B172C5D-76AE-42A9-ABD2-4DCB4F89713A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Jane Doe</a:t>
              </a: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4F5FCE93-828B-4B1E-B820-2377049A89FC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4968552"/>
              <a:chOff x="623732" y="1700808"/>
              <a:chExt cx="2447777" cy="48777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9BC2D6E2-96BE-4135-8F63-BF903BCE584E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48777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F4F4BFA7-C569-4D46-BE63-FCFD1F19C2FC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4CDA6A8-397F-4258-A209-25B86A2F94A8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8D84C72-3012-45FF-86BF-308B6D8CBFA6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all" dirty="0">
                  <a:solidFill>
                    <a:schemeClr val="tx1"/>
                  </a:solidFill>
                </a:rPr>
                <a:t>LEE HYUNJAE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7281B9D-A0CA-470D-84DF-4572C84B8580}"/>
                </a:ext>
              </a:extLst>
            </p:cNvPr>
            <p:cNvSpPr/>
            <p:nvPr/>
          </p:nvSpPr>
          <p:spPr>
            <a:xfrm>
              <a:off x="623732" y="4348857"/>
              <a:ext cx="2447777" cy="2688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i="1" cap="all" dirty="0">
                  <a:solidFill>
                    <a:schemeClr val="tx2"/>
                  </a:solidFill>
                </a:rPr>
                <a:t> backend developer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22884369-1BD4-478B-8564-ECCC1F73779D}"/>
                </a:ext>
              </a:extLst>
            </p:cNvPr>
            <p:cNvSpPr/>
            <p:nvPr/>
          </p:nvSpPr>
          <p:spPr>
            <a:xfrm>
              <a:off x="568906" y="4873647"/>
              <a:ext cx="2620072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900"/>
                </a:spcAft>
              </a:pPr>
              <a:r>
                <a:rPr lang="en-US" sz="825" dirty="0">
                  <a:solidFill>
                    <a:srgbClr val="7B8898"/>
                  </a:solidFill>
                </a:rPr>
                <a:t>Database, Server-side development </a:t>
              </a:r>
              <a:endParaRPr lang="en-US" altLang="ko-KR" sz="825" dirty="0">
                <a:solidFill>
                  <a:srgbClr val="7B8898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0FA72D5-E414-4AE3-9569-D4FC54E5824F}"/>
                </a:ext>
              </a:extLst>
            </p:cNvPr>
            <p:cNvSpPr txBox="1"/>
            <p:nvPr/>
          </p:nvSpPr>
          <p:spPr>
            <a:xfrm>
              <a:off x="962549" y="5976372"/>
              <a:ext cx="1770144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u="sng" dirty="0">
                  <a:solidFill>
                    <a:schemeClr val="accent1"/>
                  </a:solidFill>
                </a:rPr>
                <a:t>leehj8687@email.com</a:t>
              </a:r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A8163FC-55FB-4F16-82F3-5975946F7177}"/>
                </a:ext>
              </a:extLst>
            </p:cNvPr>
            <p:cNvCxnSpPr>
              <a:cxnSpLocks/>
            </p:cNvCxnSpPr>
            <p:nvPr/>
          </p:nvCxnSpPr>
          <p:spPr>
            <a:xfrm>
              <a:off x="623732" y="5853121"/>
              <a:ext cx="2447777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318065E-A294-4E65-A4C0-DAEE53FCA635}"/>
              </a:ext>
            </a:extLst>
          </p:cNvPr>
          <p:cNvGrpSpPr/>
          <p:nvPr/>
        </p:nvGrpSpPr>
        <p:grpSpPr>
          <a:xfrm>
            <a:off x="5898517" y="983395"/>
            <a:ext cx="1835833" cy="3726414"/>
            <a:chOff x="623732" y="1700808"/>
            <a:chExt cx="2447777" cy="4968552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474000E-D212-491D-AB32-7FAF8AACE6B8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Jane Doe</a:t>
              </a: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0A9A15C3-DC20-414F-8A02-9E39D4BE7145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4968552"/>
              <a:chOff x="623732" y="1700808"/>
              <a:chExt cx="2447777" cy="48777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2F079F1-7B0C-4B0E-8149-404262F49CFE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48777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2030D19-CF7C-417A-8E54-63BAB3DDA076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1F374CE3-6273-4782-9B26-3545507AC5F1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CDDE039A-3E4B-47D7-9C58-4E9E2DBECBA4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all" dirty="0">
                  <a:solidFill>
                    <a:schemeClr val="tx1"/>
                  </a:solidFill>
                </a:rPr>
                <a:t>JEON JINWOO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D7750F3-EBA0-4EE9-96E8-D2982E9E4CCF}"/>
                </a:ext>
              </a:extLst>
            </p:cNvPr>
            <p:cNvSpPr/>
            <p:nvPr/>
          </p:nvSpPr>
          <p:spPr>
            <a:xfrm>
              <a:off x="623732" y="4348857"/>
              <a:ext cx="2447777" cy="2688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i="1" cap="all" dirty="0">
                <a:solidFill>
                  <a:schemeClr val="tx2"/>
                </a:solidFill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806ACAA-CB48-4DDD-8B54-9115887BC7FF}"/>
                </a:ext>
              </a:extLst>
            </p:cNvPr>
            <p:cNvSpPr/>
            <p:nvPr/>
          </p:nvSpPr>
          <p:spPr>
            <a:xfrm>
              <a:off x="623732" y="4863843"/>
              <a:ext cx="2447777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900"/>
                </a:spcAft>
              </a:pPr>
              <a:r>
                <a:rPr lang="en-US" sz="825" dirty="0">
                  <a:solidFill>
                    <a:srgbClr val="7B8898"/>
                  </a:solidFill>
                </a:rPr>
                <a:t>Highlight algorithm, Dashboard UI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08B4D1B-C982-4674-8BA8-48104B0A2928}"/>
                </a:ext>
              </a:extLst>
            </p:cNvPr>
            <p:cNvSpPr txBox="1"/>
            <p:nvPr/>
          </p:nvSpPr>
          <p:spPr>
            <a:xfrm>
              <a:off x="1013844" y="5976372"/>
              <a:ext cx="1667550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u="sng" dirty="0">
                  <a:solidFill>
                    <a:schemeClr val="accent4"/>
                  </a:solidFill>
                </a:rPr>
                <a:t>zinuzian@gmail.com</a:t>
              </a:r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5ED42BC-A98F-456A-8985-BA16B83CC08F}"/>
                </a:ext>
              </a:extLst>
            </p:cNvPr>
            <p:cNvCxnSpPr>
              <a:cxnSpLocks/>
            </p:cNvCxnSpPr>
            <p:nvPr/>
          </p:nvCxnSpPr>
          <p:spPr>
            <a:xfrm>
              <a:off x="623732" y="5853121"/>
              <a:ext cx="2447777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390A56-08E6-4EDC-96B3-B5609C180804}"/>
              </a:ext>
            </a:extLst>
          </p:cNvPr>
          <p:cNvSpPr/>
          <p:nvPr/>
        </p:nvSpPr>
        <p:spPr>
          <a:xfrm>
            <a:off x="7816289" y="102870"/>
            <a:ext cx="1248883" cy="46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id="{65D785DE-826A-4FE5-85B8-BFFC1C7CBD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9309290"/>
              </p:ext>
            </p:extLst>
          </p:nvPr>
        </p:nvGraphicFramePr>
        <p:xfrm>
          <a:off x="3692899" y="997526"/>
          <a:ext cx="2045749" cy="1574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0BC21615-6D2B-4408-8790-7D1C9E3073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7253499"/>
              </p:ext>
            </p:extLst>
          </p:nvPr>
        </p:nvGraphicFramePr>
        <p:xfrm>
          <a:off x="5770068" y="881499"/>
          <a:ext cx="1943099" cy="1690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DBD745B4-571D-4C43-A928-6C4C5344B8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1405532"/>
              </p:ext>
            </p:extLst>
          </p:nvPr>
        </p:nvGraphicFramePr>
        <p:xfrm>
          <a:off x="1370971" y="580422"/>
          <a:ext cx="2394320" cy="1983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43" name="Rectangle 111">
            <a:extLst>
              <a:ext uri="{FF2B5EF4-FFF2-40B4-BE49-F238E27FC236}">
                <a16:creationId xmlns:a16="http://schemas.microsoft.com/office/drawing/2014/main" id="{EDA039CB-89CF-4BA5-9EC6-0BD2D3038031}"/>
              </a:ext>
            </a:extLst>
          </p:cNvPr>
          <p:cNvSpPr/>
          <p:nvPr/>
        </p:nvSpPr>
        <p:spPr>
          <a:xfrm>
            <a:off x="1650214" y="2986371"/>
            <a:ext cx="1835833" cy="201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cap="all" dirty="0">
                <a:solidFill>
                  <a:schemeClr val="tx2"/>
                </a:solidFill>
              </a:rPr>
              <a:t>BACKEND DEVELOPER</a:t>
            </a:r>
          </a:p>
        </p:txBody>
      </p:sp>
      <p:sp>
        <p:nvSpPr>
          <p:cNvPr id="44" name="Rectangle 111">
            <a:extLst>
              <a:ext uri="{FF2B5EF4-FFF2-40B4-BE49-F238E27FC236}">
                <a16:creationId xmlns:a16="http://schemas.microsoft.com/office/drawing/2014/main" id="{BC341223-DA86-4F98-ABBF-35EFA6AD2980}"/>
              </a:ext>
            </a:extLst>
          </p:cNvPr>
          <p:cNvSpPr/>
          <p:nvPr/>
        </p:nvSpPr>
        <p:spPr>
          <a:xfrm>
            <a:off x="5877334" y="2969432"/>
            <a:ext cx="1835833" cy="201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cap="all" dirty="0">
                <a:solidFill>
                  <a:schemeClr val="tx2"/>
                </a:solidFill>
              </a:rPr>
              <a:t>FRONTEND DEVELOPER</a:t>
            </a:r>
          </a:p>
        </p:txBody>
      </p:sp>
    </p:spTree>
    <p:extLst>
      <p:ext uri="{BB962C8B-B14F-4D97-AF65-F5344CB8AC3E}">
        <p14:creationId xmlns:p14="http://schemas.microsoft.com/office/powerpoint/2010/main" val="1798322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2062848" y="1099886"/>
            <a:ext cx="5628870" cy="338470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514350">
              <a:buAutoNum type="arabicPeriod"/>
            </a:pP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Project overview</a:t>
            </a:r>
          </a:p>
          <a:p>
            <a:pPr marL="514350" indent="-514350">
              <a:buAutoNum type="arabicPeriod"/>
            </a:pP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Feedback reviews</a:t>
            </a:r>
          </a:p>
          <a:p>
            <a:pPr marL="514350" indent="-514350">
              <a:buAutoNum type="arabicPeriod"/>
            </a:pP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4</a:t>
            </a:r>
            <a:r>
              <a:rPr lang="en-US" altLang="ko-KR" sz="3600" b="1" baseline="30000" dirty="0">
                <a:latin typeface="Muli Light" panose="020B0600000101010101" charset="0"/>
                <a:cs typeface="Arial" panose="020B0604020202020204" pitchFamily="34" charset="0"/>
              </a:rPr>
              <a:t>th</a:t>
            </a: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 week’s progress</a:t>
            </a:r>
          </a:p>
          <a:p>
            <a:pPr marL="514350" indent="-514350">
              <a:buAutoNum type="arabicPeriod"/>
            </a:pP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Additional works</a:t>
            </a:r>
          </a:p>
          <a:p>
            <a:pPr marL="514350" indent="-514350">
              <a:buAutoNum type="arabicPeriod"/>
            </a:pP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Schedule</a:t>
            </a:r>
          </a:p>
          <a:p>
            <a:pPr marL="514350" indent="-514350">
              <a:buAutoNum type="arabicPeriod"/>
            </a:pP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Q&amp;A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852469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2345236" y="1436063"/>
            <a:ext cx="5585460" cy="2767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What needs do we have?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2652049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2345236" y="1436063"/>
            <a:ext cx="5585460" cy="2767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What needs do we have?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Feedback reviews</a:t>
            </a:r>
          </a:p>
        </p:txBody>
      </p:sp>
    </p:spTree>
    <p:extLst>
      <p:ext uri="{BB962C8B-B14F-4D97-AF65-F5344CB8AC3E}">
        <p14:creationId xmlns:p14="http://schemas.microsoft.com/office/powerpoint/2010/main" val="619204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2715031" y="1876159"/>
            <a:ext cx="5585460" cy="139118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514350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User Interface</a:t>
            </a:r>
          </a:p>
          <a:p>
            <a:pPr marL="514350" indent="-514350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Database construction</a:t>
            </a:r>
          </a:p>
          <a:p>
            <a:pPr marL="514350" indent="-514350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Login with Google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4</a:t>
            </a:r>
            <a:r>
              <a:rPr lang="en-US" sz="4800" baseline="30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th</a:t>
            </a:r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week’s progress</a:t>
            </a:r>
          </a:p>
        </p:txBody>
      </p:sp>
    </p:spTree>
    <p:extLst>
      <p:ext uri="{BB962C8B-B14F-4D97-AF65-F5344CB8AC3E}">
        <p14:creationId xmlns:p14="http://schemas.microsoft.com/office/powerpoint/2010/main" val="2828148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6642847" y="568728"/>
            <a:ext cx="2501153" cy="48014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User Interface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4</a:t>
            </a:r>
            <a:r>
              <a:rPr lang="en-US" sz="4800" baseline="30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th</a:t>
            </a:r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week’s progress</a:t>
            </a:r>
          </a:p>
        </p:txBody>
      </p:sp>
    </p:spTree>
    <p:extLst>
      <p:ext uri="{BB962C8B-B14F-4D97-AF65-F5344CB8AC3E}">
        <p14:creationId xmlns:p14="http://schemas.microsoft.com/office/powerpoint/2010/main" val="715761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5271247" y="709922"/>
            <a:ext cx="3872753" cy="48014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Database construction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4</a:t>
            </a:r>
            <a:r>
              <a:rPr lang="en-US" sz="4800" baseline="30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th</a:t>
            </a:r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week’s progress</a:t>
            </a:r>
          </a:p>
        </p:txBody>
      </p:sp>
    </p:spTree>
    <p:extLst>
      <p:ext uri="{BB962C8B-B14F-4D97-AF65-F5344CB8AC3E}">
        <p14:creationId xmlns:p14="http://schemas.microsoft.com/office/powerpoint/2010/main" val="3630754433"/>
      </p:ext>
    </p:extLst>
  </p:cSld>
  <p:clrMapOvr>
    <a:masterClrMapping/>
  </p:clrMapOvr>
</p:sld>
</file>

<file path=ppt/theme/theme1.xml><?xml version="1.0" encoding="utf-8"?>
<a:theme xmlns:a="http://schemas.openxmlformats.org/drawingml/2006/main" name="Gowe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1894</TotalTime>
  <Words>658</Words>
  <Application>Microsoft Office PowerPoint</Application>
  <PresentationFormat>화면 슬라이드 쇼(16:9)</PresentationFormat>
  <Paragraphs>163</Paragraphs>
  <Slides>25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Calibri Light</vt:lpstr>
      <vt:lpstr>맑은 고딕</vt:lpstr>
      <vt:lpstr>Poppins Light</vt:lpstr>
      <vt:lpstr>Poppins</vt:lpstr>
      <vt:lpstr>Muli Light</vt:lpstr>
      <vt:lpstr>Arial</vt:lpstr>
      <vt:lpstr>Gower template</vt:lpstr>
      <vt:lpstr>Capstone Design Proposal Presentation </vt:lpstr>
      <vt:lpstr>Hello!</vt:lpstr>
      <vt:lpstr>Meet the Team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Design Proposal Presentation </dc:title>
  <cp:lastModifiedBy>안지수</cp:lastModifiedBy>
  <cp:revision>103</cp:revision>
  <dcterms:modified xsi:type="dcterms:W3CDTF">2019-03-31T13:24:30Z</dcterms:modified>
</cp:coreProperties>
</file>